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3" r:id="rId4"/>
    <p:sldId id="257" r:id="rId5"/>
    <p:sldId id="258" r:id="rId6"/>
    <p:sldId id="259" r:id="rId7"/>
    <p:sldId id="260"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7DD507-921C-4A77-B07A-4226073D73F5}"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323320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DD507-921C-4A77-B07A-4226073D73F5}"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91863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DD507-921C-4A77-B07A-4226073D73F5}"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334690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DD507-921C-4A77-B07A-4226073D73F5}"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181452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7DD507-921C-4A77-B07A-4226073D73F5}" type="datetimeFigureOut">
              <a:rPr lang="en-US" smtClean="0"/>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69261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7DD507-921C-4A77-B07A-4226073D73F5}"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405244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7DD507-921C-4A77-B07A-4226073D73F5}" type="datetimeFigureOut">
              <a:rPr lang="en-US" smtClean="0"/>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324010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7DD507-921C-4A77-B07A-4226073D73F5}" type="datetimeFigureOut">
              <a:rPr lang="en-US" smtClean="0"/>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307544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DD507-921C-4A77-B07A-4226073D73F5}" type="datetimeFigureOut">
              <a:rPr lang="en-US" smtClean="0"/>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403904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DD507-921C-4A77-B07A-4226073D73F5}"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2668712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DD507-921C-4A77-B07A-4226073D73F5}" type="datetimeFigureOut">
              <a:rPr lang="en-US" smtClean="0"/>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6B00A4-12F0-4594-BB14-96D7717EA7EE}" type="slidenum">
              <a:rPr lang="en-US" smtClean="0"/>
              <a:t>‹#›</a:t>
            </a:fld>
            <a:endParaRPr lang="en-US"/>
          </a:p>
        </p:txBody>
      </p:sp>
    </p:spTree>
    <p:extLst>
      <p:ext uri="{BB962C8B-B14F-4D97-AF65-F5344CB8AC3E}">
        <p14:creationId xmlns:p14="http://schemas.microsoft.com/office/powerpoint/2010/main" val="109320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DD507-921C-4A77-B07A-4226073D73F5}" type="datetimeFigureOut">
              <a:rPr lang="en-US" smtClean="0"/>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6B00A4-12F0-4594-BB14-96D7717EA7EE}" type="slidenum">
              <a:rPr lang="en-US" smtClean="0"/>
              <a:t>‹#›</a:t>
            </a:fld>
            <a:endParaRPr lang="en-US"/>
          </a:p>
        </p:txBody>
      </p:sp>
    </p:spTree>
    <p:extLst>
      <p:ext uri="{BB962C8B-B14F-4D97-AF65-F5344CB8AC3E}">
        <p14:creationId xmlns:p14="http://schemas.microsoft.com/office/powerpoint/2010/main" val="692975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5 Paragraph Essay Review</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467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09" y="76200"/>
            <a:ext cx="5757096"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039" y="0"/>
            <a:ext cx="6635132" cy="400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236" y="74924"/>
            <a:ext cx="8536564" cy="640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745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49170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7434"/>
            <a:ext cx="4572000" cy="381000"/>
          </a:xfrm>
          <a:solidFill>
            <a:schemeClr val="accent3">
              <a:lumMod val="40000"/>
              <a:lumOff val="60000"/>
            </a:schemeClr>
          </a:solidFill>
        </p:spPr>
        <p:txBody>
          <a:bodyPr>
            <a:normAutofit fontScale="90000"/>
          </a:bodyPr>
          <a:lstStyle/>
          <a:p>
            <a:r>
              <a:rPr lang="en-US" sz="3200" b="1" dirty="0" smtClean="0"/>
              <a:t>Introduction Paragraph</a:t>
            </a:r>
            <a:endParaRPr lang="en-US" sz="3200" b="1" dirty="0"/>
          </a:p>
        </p:txBody>
      </p:sp>
      <p:sp>
        <p:nvSpPr>
          <p:cNvPr id="3" name="Content Placeholder 2"/>
          <p:cNvSpPr>
            <a:spLocks noGrp="1"/>
          </p:cNvSpPr>
          <p:nvPr>
            <p:ph idx="1"/>
          </p:nvPr>
        </p:nvSpPr>
        <p:spPr>
          <a:xfrm>
            <a:off x="381000" y="304800"/>
            <a:ext cx="8305800" cy="6248400"/>
          </a:xfrm>
        </p:spPr>
        <p:txBody>
          <a:bodyPr>
            <a:normAutofit fontScale="92500" lnSpcReduction="20000"/>
          </a:bodyPr>
          <a:lstStyle/>
          <a:p>
            <a:pPr marL="0" indent="0">
              <a:buNone/>
            </a:pPr>
            <a:r>
              <a:rPr lang="en-US" dirty="0" smtClean="0"/>
              <a:t>	Why </a:t>
            </a:r>
            <a:r>
              <a:rPr lang="en-US" dirty="0"/>
              <a:t>did we go to war for a state we didn’t even want</a:t>
            </a:r>
            <a:r>
              <a:rPr lang="en-US" dirty="0" smtClean="0"/>
              <a:t>?</a:t>
            </a:r>
            <a:r>
              <a:rPr lang="en-US" dirty="0"/>
              <a:t> </a:t>
            </a:r>
            <a:endParaRPr lang="en-US" dirty="0" smtClean="0"/>
          </a:p>
          <a:p>
            <a:pPr marL="0" indent="0">
              <a:buNone/>
            </a:pPr>
            <a:endParaRPr lang="en-US" sz="800" dirty="0" smtClean="0"/>
          </a:p>
          <a:p>
            <a:pPr marL="0" indent="0">
              <a:buNone/>
            </a:pPr>
            <a:r>
              <a:rPr lang="en-US" dirty="0" smtClean="0"/>
              <a:t>In 1846, </a:t>
            </a:r>
            <a:r>
              <a:rPr lang="en-US" dirty="0"/>
              <a:t>the United States went to war with Mexico only 20 years after it had gained independence from Spain. The territory between the Nueces and the Rio Grande River had </a:t>
            </a:r>
            <a:r>
              <a:rPr lang="en-US" dirty="0" smtClean="0"/>
              <a:t>become </a:t>
            </a:r>
            <a:r>
              <a:rPr lang="en-US" dirty="0"/>
              <a:t>disputed territory. </a:t>
            </a:r>
            <a:r>
              <a:rPr lang="en-US" dirty="0" smtClean="0"/>
              <a:t> </a:t>
            </a:r>
          </a:p>
          <a:p>
            <a:pPr marL="0" indent="0">
              <a:buNone/>
            </a:pPr>
            <a:endParaRPr lang="en-US" sz="900" dirty="0"/>
          </a:p>
          <a:p>
            <a:pPr marL="0" indent="0">
              <a:buNone/>
            </a:pPr>
            <a:r>
              <a:rPr lang="en-US" dirty="0"/>
              <a:t>Was the United States justified in going to war? In other words, did the United States have a good </a:t>
            </a:r>
            <a:r>
              <a:rPr lang="en-US" dirty="0" smtClean="0"/>
              <a:t>enough </a:t>
            </a:r>
            <a:r>
              <a:rPr lang="en-US" dirty="0"/>
              <a:t>reason? </a:t>
            </a:r>
            <a:endParaRPr lang="en-US" dirty="0" smtClean="0"/>
          </a:p>
          <a:p>
            <a:pPr marL="0" indent="0">
              <a:buNone/>
            </a:pPr>
            <a:endParaRPr lang="en-US" dirty="0" smtClean="0"/>
          </a:p>
          <a:p>
            <a:pPr marL="0" indent="0">
              <a:buNone/>
            </a:pPr>
            <a:r>
              <a:rPr lang="en-US" dirty="0"/>
              <a:t>The United States was unjustified with going to war with Mexico because, one they took Mexico’s land, two they went up to the border, and three, they disobeyed Mexico’s laws.</a:t>
            </a:r>
          </a:p>
          <a:p>
            <a:pPr marL="0" indent="0">
              <a:buNone/>
            </a:pPr>
            <a:endParaRPr lang="en-US" dirty="0"/>
          </a:p>
        </p:txBody>
      </p:sp>
      <p:sp>
        <p:nvSpPr>
          <p:cNvPr id="4" name="TextBox 3"/>
          <p:cNvSpPr txBox="1"/>
          <p:nvPr/>
        </p:nvSpPr>
        <p:spPr>
          <a:xfrm>
            <a:off x="111512" y="228600"/>
            <a:ext cx="1447800" cy="523220"/>
          </a:xfrm>
          <a:prstGeom prst="rect">
            <a:avLst/>
          </a:prstGeom>
          <a:noFill/>
        </p:spPr>
        <p:txBody>
          <a:bodyPr wrap="square" rtlCol="0">
            <a:spAutoFit/>
          </a:bodyPr>
          <a:lstStyle/>
          <a:p>
            <a:r>
              <a:rPr lang="en-US" sz="2800" b="1" dirty="0" smtClean="0">
                <a:solidFill>
                  <a:srgbClr val="FF0000"/>
                </a:solidFill>
              </a:rPr>
              <a:t>Grabber</a:t>
            </a:r>
            <a:endParaRPr lang="en-US" sz="2800" b="1" dirty="0">
              <a:solidFill>
                <a:srgbClr val="FF0000"/>
              </a:solidFill>
            </a:endParaRPr>
          </a:p>
        </p:txBody>
      </p:sp>
      <p:sp>
        <p:nvSpPr>
          <p:cNvPr id="5" name="TextBox 4"/>
          <p:cNvSpPr txBox="1"/>
          <p:nvPr/>
        </p:nvSpPr>
        <p:spPr>
          <a:xfrm>
            <a:off x="2246506" y="785358"/>
            <a:ext cx="2133600" cy="523220"/>
          </a:xfrm>
          <a:prstGeom prst="rect">
            <a:avLst/>
          </a:prstGeom>
          <a:noFill/>
        </p:spPr>
        <p:txBody>
          <a:bodyPr wrap="square" rtlCol="0">
            <a:spAutoFit/>
          </a:bodyPr>
          <a:lstStyle/>
          <a:p>
            <a:r>
              <a:rPr lang="en-US" sz="2800" b="1" dirty="0" smtClean="0">
                <a:solidFill>
                  <a:srgbClr val="FF0000"/>
                </a:solidFill>
              </a:rPr>
              <a:t>Background</a:t>
            </a:r>
            <a:endParaRPr lang="en-US" sz="2800" b="1" dirty="0">
              <a:solidFill>
                <a:srgbClr val="FF0000"/>
              </a:solidFill>
            </a:endParaRPr>
          </a:p>
        </p:txBody>
      </p:sp>
      <p:sp>
        <p:nvSpPr>
          <p:cNvPr id="6" name="TextBox 5"/>
          <p:cNvSpPr txBox="1"/>
          <p:nvPr/>
        </p:nvSpPr>
        <p:spPr>
          <a:xfrm>
            <a:off x="-126149" y="2590800"/>
            <a:ext cx="3814646" cy="523220"/>
          </a:xfrm>
          <a:prstGeom prst="rect">
            <a:avLst/>
          </a:prstGeom>
          <a:noFill/>
        </p:spPr>
        <p:txBody>
          <a:bodyPr wrap="square" rtlCol="0">
            <a:spAutoFit/>
          </a:bodyPr>
          <a:lstStyle/>
          <a:p>
            <a:r>
              <a:rPr lang="en-US" sz="2800" b="1" dirty="0" smtClean="0">
                <a:solidFill>
                  <a:srgbClr val="FF0000"/>
                </a:solidFill>
              </a:rPr>
              <a:t>Restate the Question</a:t>
            </a:r>
            <a:endParaRPr lang="en-US" sz="2800" b="1" dirty="0">
              <a:solidFill>
                <a:srgbClr val="FF0000"/>
              </a:solidFill>
            </a:endParaRPr>
          </a:p>
        </p:txBody>
      </p:sp>
      <p:sp>
        <p:nvSpPr>
          <p:cNvPr id="7" name="TextBox 6"/>
          <p:cNvSpPr txBox="1"/>
          <p:nvPr/>
        </p:nvSpPr>
        <p:spPr>
          <a:xfrm>
            <a:off x="-3717" y="4038600"/>
            <a:ext cx="3317023" cy="523220"/>
          </a:xfrm>
          <a:prstGeom prst="rect">
            <a:avLst/>
          </a:prstGeom>
          <a:noFill/>
        </p:spPr>
        <p:txBody>
          <a:bodyPr wrap="square" rtlCol="0">
            <a:spAutoFit/>
          </a:bodyPr>
          <a:lstStyle/>
          <a:p>
            <a:r>
              <a:rPr lang="en-US" sz="2800" b="1" dirty="0" smtClean="0">
                <a:solidFill>
                  <a:srgbClr val="FF0000"/>
                </a:solidFill>
              </a:rPr>
              <a:t>Thesis Statement</a:t>
            </a:r>
            <a:endParaRPr lang="en-US" sz="2800" b="1" dirty="0">
              <a:solidFill>
                <a:srgbClr val="FF0000"/>
              </a:solidFill>
            </a:endParaRPr>
          </a:p>
        </p:txBody>
      </p:sp>
    </p:spTree>
    <p:extLst>
      <p:ext uri="{BB962C8B-B14F-4D97-AF65-F5344CB8AC3E}">
        <p14:creationId xmlns:p14="http://schemas.microsoft.com/office/powerpoint/2010/main" val="428784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wipe(down)">
                                      <p:cBhvr>
                                        <p:cTn id="77" dur="580">
                                          <p:stCondLst>
                                            <p:cond delay="0"/>
                                          </p:stCondLst>
                                        </p:cTn>
                                        <p:tgtEl>
                                          <p:spTgt spid="7"/>
                                        </p:tgtEl>
                                      </p:cBhvr>
                                    </p:animEffect>
                                    <p:anim calcmode="lin" valueType="num">
                                      <p:cBhvr>
                                        <p:cTn id="7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3" dur="26">
                                          <p:stCondLst>
                                            <p:cond delay="650"/>
                                          </p:stCondLst>
                                        </p:cTn>
                                        <p:tgtEl>
                                          <p:spTgt spid="7"/>
                                        </p:tgtEl>
                                      </p:cBhvr>
                                      <p:to x="100000" y="60000"/>
                                    </p:animScale>
                                    <p:animScale>
                                      <p:cBhvr>
                                        <p:cTn id="84" dur="166" decel="50000">
                                          <p:stCondLst>
                                            <p:cond delay="676"/>
                                          </p:stCondLst>
                                        </p:cTn>
                                        <p:tgtEl>
                                          <p:spTgt spid="7"/>
                                        </p:tgtEl>
                                      </p:cBhvr>
                                      <p:to x="100000" y="100000"/>
                                    </p:animScale>
                                    <p:animScale>
                                      <p:cBhvr>
                                        <p:cTn id="85" dur="26">
                                          <p:stCondLst>
                                            <p:cond delay="1312"/>
                                          </p:stCondLst>
                                        </p:cTn>
                                        <p:tgtEl>
                                          <p:spTgt spid="7"/>
                                        </p:tgtEl>
                                      </p:cBhvr>
                                      <p:to x="100000" y="80000"/>
                                    </p:animScale>
                                    <p:animScale>
                                      <p:cBhvr>
                                        <p:cTn id="86" dur="166" decel="50000">
                                          <p:stCondLst>
                                            <p:cond delay="1338"/>
                                          </p:stCondLst>
                                        </p:cTn>
                                        <p:tgtEl>
                                          <p:spTgt spid="7"/>
                                        </p:tgtEl>
                                      </p:cBhvr>
                                      <p:to x="100000" y="100000"/>
                                    </p:animScale>
                                    <p:animScale>
                                      <p:cBhvr>
                                        <p:cTn id="87" dur="26">
                                          <p:stCondLst>
                                            <p:cond delay="1642"/>
                                          </p:stCondLst>
                                        </p:cTn>
                                        <p:tgtEl>
                                          <p:spTgt spid="7"/>
                                        </p:tgtEl>
                                      </p:cBhvr>
                                      <p:to x="100000" y="90000"/>
                                    </p:animScale>
                                    <p:animScale>
                                      <p:cBhvr>
                                        <p:cTn id="88" dur="166" decel="50000">
                                          <p:stCondLst>
                                            <p:cond delay="1668"/>
                                          </p:stCondLst>
                                        </p:cTn>
                                        <p:tgtEl>
                                          <p:spTgt spid="7"/>
                                        </p:tgtEl>
                                      </p:cBhvr>
                                      <p:to x="100000" y="100000"/>
                                    </p:animScale>
                                    <p:animScale>
                                      <p:cBhvr>
                                        <p:cTn id="89" dur="26">
                                          <p:stCondLst>
                                            <p:cond delay="1808"/>
                                          </p:stCondLst>
                                        </p:cTn>
                                        <p:tgtEl>
                                          <p:spTgt spid="7"/>
                                        </p:tgtEl>
                                      </p:cBhvr>
                                      <p:to x="100000" y="95000"/>
                                    </p:animScale>
                                    <p:animScale>
                                      <p:cBhvr>
                                        <p:cTn id="9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52400"/>
            <a:ext cx="4419600" cy="563562"/>
          </a:xfrm>
        </p:spPr>
        <p:txBody>
          <a:bodyPr>
            <a:normAutofit fontScale="90000"/>
          </a:bodyPr>
          <a:lstStyle/>
          <a:p>
            <a:r>
              <a:rPr lang="en-US" dirty="0" smtClean="0"/>
              <a:t>1</a:t>
            </a:r>
            <a:r>
              <a:rPr lang="en-US" baseline="30000" dirty="0" smtClean="0"/>
              <a:t>st</a:t>
            </a:r>
            <a:r>
              <a:rPr lang="en-US" dirty="0" smtClean="0"/>
              <a:t> Paragraph</a:t>
            </a:r>
            <a:endParaRPr lang="en-US" dirty="0"/>
          </a:p>
        </p:txBody>
      </p:sp>
      <p:sp>
        <p:nvSpPr>
          <p:cNvPr id="3" name="Content Placeholder 2"/>
          <p:cNvSpPr>
            <a:spLocks noGrp="1"/>
          </p:cNvSpPr>
          <p:nvPr>
            <p:ph idx="1"/>
          </p:nvPr>
        </p:nvSpPr>
        <p:spPr>
          <a:xfrm>
            <a:off x="457200" y="838200"/>
            <a:ext cx="8229600" cy="5287963"/>
          </a:xfrm>
        </p:spPr>
        <p:txBody>
          <a:bodyPr/>
          <a:lstStyle/>
          <a:p>
            <a:pPr marL="0" indent="0">
              <a:buNone/>
            </a:pPr>
            <a:r>
              <a:rPr lang="en-US" dirty="0"/>
              <a:t>The United States was unjustified </a:t>
            </a:r>
            <a:r>
              <a:rPr lang="en-US" dirty="0" smtClean="0"/>
              <a:t>in </a:t>
            </a:r>
            <a:r>
              <a:rPr lang="en-US" dirty="0"/>
              <a:t>going to war with Mexico because they took Mexico’s land</a:t>
            </a:r>
            <a:r>
              <a:rPr lang="en-US" dirty="0" smtClean="0"/>
              <a:t>.</a:t>
            </a:r>
          </a:p>
          <a:p>
            <a:pPr marL="0" indent="0">
              <a:buNone/>
            </a:pPr>
            <a:r>
              <a:rPr lang="en-US" dirty="0" smtClean="0"/>
              <a:t>After U.S. settlers chose not to follow the rule of no slavery, Texas won its independence from Mexico in 1836(Doc D).</a:t>
            </a:r>
          </a:p>
          <a:p>
            <a:pPr marL="0" indent="0">
              <a:buNone/>
            </a:pPr>
            <a:r>
              <a:rPr lang="en-US" dirty="0" smtClean="0"/>
              <a:t> Mexico might have invited Americans to live in Texas but that did not make it right for the U.S. to take the land </a:t>
            </a:r>
            <a:endParaRPr lang="en-US" dirty="0"/>
          </a:p>
        </p:txBody>
      </p:sp>
      <p:sp>
        <p:nvSpPr>
          <p:cNvPr id="4" name="TextBox 3"/>
          <p:cNvSpPr txBox="1"/>
          <p:nvPr/>
        </p:nvSpPr>
        <p:spPr>
          <a:xfrm>
            <a:off x="228600" y="381000"/>
            <a:ext cx="3086294" cy="461665"/>
          </a:xfrm>
          <a:prstGeom prst="rect">
            <a:avLst/>
          </a:prstGeom>
          <a:noFill/>
        </p:spPr>
        <p:txBody>
          <a:bodyPr wrap="none" rtlCol="0">
            <a:spAutoFit/>
          </a:bodyPr>
          <a:lstStyle/>
          <a:p>
            <a:r>
              <a:rPr lang="en-US" sz="2400" b="1" dirty="0" smtClean="0">
                <a:solidFill>
                  <a:srgbClr val="FF0000"/>
                </a:solidFill>
              </a:rPr>
              <a:t>Baby Thesis Statement</a:t>
            </a:r>
            <a:endParaRPr lang="en-US" sz="2400" b="1" dirty="0">
              <a:solidFill>
                <a:srgbClr val="FF0000"/>
              </a:solidFill>
            </a:endParaRPr>
          </a:p>
        </p:txBody>
      </p:sp>
      <p:sp>
        <p:nvSpPr>
          <p:cNvPr id="5" name="TextBox 4"/>
          <p:cNvSpPr txBox="1"/>
          <p:nvPr/>
        </p:nvSpPr>
        <p:spPr>
          <a:xfrm>
            <a:off x="152399" y="2133600"/>
            <a:ext cx="1318053" cy="461665"/>
          </a:xfrm>
          <a:prstGeom prst="rect">
            <a:avLst/>
          </a:prstGeom>
          <a:noFill/>
        </p:spPr>
        <p:txBody>
          <a:bodyPr wrap="none" rtlCol="0">
            <a:spAutoFit/>
          </a:bodyPr>
          <a:lstStyle/>
          <a:p>
            <a:r>
              <a:rPr lang="en-US" sz="2400" b="1" dirty="0" smtClean="0">
                <a:solidFill>
                  <a:srgbClr val="FF0000"/>
                </a:solidFill>
              </a:rPr>
              <a:t>Evidence</a:t>
            </a:r>
            <a:endParaRPr lang="en-US" sz="2400" b="1" dirty="0">
              <a:solidFill>
                <a:srgbClr val="FF0000"/>
              </a:solidFill>
            </a:endParaRPr>
          </a:p>
        </p:txBody>
      </p:sp>
      <p:sp>
        <p:nvSpPr>
          <p:cNvPr id="6" name="TextBox 5"/>
          <p:cNvSpPr txBox="1"/>
          <p:nvPr/>
        </p:nvSpPr>
        <p:spPr>
          <a:xfrm>
            <a:off x="163550" y="3733800"/>
            <a:ext cx="1462195" cy="461665"/>
          </a:xfrm>
          <a:prstGeom prst="rect">
            <a:avLst/>
          </a:prstGeom>
          <a:noFill/>
        </p:spPr>
        <p:txBody>
          <a:bodyPr wrap="none" rtlCol="0">
            <a:spAutoFit/>
          </a:bodyPr>
          <a:lstStyle/>
          <a:p>
            <a:r>
              <a:rPr lang="en-US" sz="2400" b="1" dirty="0" smtClean="0">
                <a:solidFill>
                  <a:srgbClr val="FF0000"/>
                </a:solidFill>
              </a:rPr>
              <a:t>Argument</a:t>
            </a:r>
            <a:endParaRPr lang="en-US" sz="2400" b="1" dirty="0">
              <a:solidFill>
                <a:srgbClr val="FF0000"/>
              </a:solidFill>
            </a:endParaRPr>
          </a:p>
        </p:txBody>
      </p:sp>
    </p:spTree>
    <p:extLst>
      <p:ext uri="{BB962C8B-B14F-4D97-AF65-F5344CB8AC3E}">
        <p14:creationId xmlns:p14="http://schemas.microsoft.com/office/powerpoint/2010/main" val="9881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74638"/>
            <a:ext cx="4343400" cy="792162"/>
          </a:xfrm>
        </p:spPr>
        <p:txBody>
          <a:bodyPr/>
          <a:lstStyle/>
          <a:p>
            <a:r>
              <a:rPr lang="en-US" dirty="0" smtClean="0"/>
              <a:t>2</a:t>
            </a:r>
            <a:r>
              <a:rPr lang="en-US" baseline="30000" dirty="0" smtClean="0"/>
              <a:t>nd</a:t>
            </a:r>
            <a:r>
              <a:rPr lang="en-US" dirty="0" smtClean="0"/>
              <a:t> Paragraph</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	                   the </a:t>
            </a:r>
            <a:r>
              <a:rPr lang="en-US" dirty="0"/>
              <a:t>United States was </a:t>
            </a:r>
            <a:r>
              <a:rPr lang="en-US" dirty="0" smtClean="0"/>
              <a:t>also unjustified for going </a:t>
            </a:r>
            <a:r>
              <a:rPr lang="en-US" dirty="0"/>
              <a:t>up to the Mexican border. </a:t>
            </a:r>
            <a:endParaRPr lang="en-US" dirty="0" smtClean="0"/>
          </a:p>
          <a:p>
            <a:pPr marL="0" indent="0">
              <a:buNone/>
            </a:pPr>
            <a:r>
              <a:rPr lang="en-US" dirty="0" smtClean="0"/>
              <a:t>Mexico refers </a:t>
            </a:r>
            <a:r>
              <a:rPr lang="en-US" dirty="0"/>
              <a:t>this to the “U.S invasion” simply because the United states went up to the Mexican border and in the Mexicans eyes the U.S was on the rage to attack (Doc C). </a:t>
            </a:r>
            <a:endParaRPr lang="en-US" dirty="0" smtClean="0"/>
          </a:p>
          <a:p>
            <a:pPr marL="0" indent="0">
              <a:buNone/>
            </a:pPr>
            <a:r>
              <a:rPr lang="en-US" dirty="0" smtClean="0"/>
              <a:t>Since </a:t>
            </a:r>
            <a:r>
              <a:rPr lang="en-US" dirty="0"/>
              <a:t>the Mexicans thought that the United States was </a:t>
            </a:r>
            <a:r>
              <a:rPr lang="en-US" dirty="0" smtClean="0"/>
              <a:t>ready to </a:t>
            </a:r>
            <a:r>
              <a:rPr lang="en-US" dirty="0"/>
              <a:t>attack, Mexico believed that they need to protect themselves, so they decided to fight back toward the U.S in self defense. </a:t>
            </a:r>
          </a:p>
        </p:txBody>
      </p:sp>
      <p:sp>
        <p:nvSpPr>
          <p:cNvPr id="4" name="TextBox 3"/>
          <p:cNvSpPr txBox="1"/>
          <p:nvPr/>
        </p:nvSpPr>
        <p:spPr>
          <a:xfrm>
            <a:off x="762000" y="1066800"/>
            <a:ext cx="2057400" cy="523220"/>
          </a:xfrm>
          <a:prstGeom prst="rect">
            <a:avLst/>
          </a:prstGeom>
          <a:noFill/>
        </p:spPr>
        <p:txBody>
          <a:bodyPr wrap="square" rtlCol="0">
            <a:spAutoFit/>
          </a:bodyPr>
          <a:lstStyle/>
          <a:p>
            <a:r>
              <a:rPr lang="en-US" sz="2800" b="1" dirty="0" smtClean="0">
                <a:solidFill>
                  <a:srgbClr val="FF0000"/>
                </a:solidFill>
              </a:rPr>
              <a:t>Transition</a:t>
            </a:r>
            <a:endParaRPr lang="en-US" sz="2800" b="1" dirty="0">
              <a:solidFill>
                <a:srgbClr val="FF0000"/>
              </a:solidFill>
            </a:endParaRPr>
          </a:p>
        </p:txBody>
      </p:sp>
      <p:sp>
        <p:nvSpPr>
          <p:cNvPr id="5" name="Rectangle 4"/>
          <p:cNvSpPr/>
          <p:nvPr/>
        </p:nvSpPr>
        <p:spPr>
          <a:xfrm>
            <a:off x="228600" y="1590020"/>
            <a:ext cx="2833020" cy="523220"/>
          </a:xfrm>
          <a:prstGeom prst="rect">
            <a:avLst/>
          </a:prstGeom>
        </p:spPr>
        <p:txBody>
          <a:bodyPr wrap="none">
            <a:spAutoFit/>
          </a:bodyPr>
          <a:lstStyle/>
          <a:p>
            <a:r>
              <a:rPr lang="en-US" sz="2800" b="1" dirty="0" smtClean="0">
                <a:solidFill>
                  <a:srgbClr val="00B050"/>
                </a:solidFill>
              </a:rPr>
              <a:t>At the same time,</a:t>
            </a:r>
            <a:endParaRPr lang="en-US" sz="2800" b="1" dirty="0">
              <a:solidFill>
                <a:srgbClr val="00B050"/>
              </a:solidFill>
            </a:endParaRPr>
          </a:p>
        </p:txBody>
      </p:sp>
    </p:spTree>
    <p:extLst>
      <p:ext uri="{BB962C8B-B14F-4D97-AF65-F5344CB8AC3E}">
        <p14:creationId xmlns:p14="http://schemas.microsoft.com/office/powerpoint/2010/main" val="207868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962400" cy="715962"/>
          </a:xfrm>
          <a:solidFill>
            <a:schemeClr val="accent3">
              <a:lumMod val="40000"/>
              <a:lumOff val="60000"/>
            </a:schemeClr>
          </a:solidFill>
        </p:spPr>
        <p:txBody>
          <a:bodyPr>
            <a:normAutofit fontScale="90000"/>
          </a:bodyPr>
          <a:lstStyle/>
          <a:p>
            <a:r>
              <a:rPr lang="en-US" dirty="0" smtClean="0"/>
              <a:t>3</a:t>
            </a:r>
            <a:r>
              <a:rPr lang="en-US" baseline="30000" dirty="0" smtClean="0"/>
              <a:t>rd</a:t>
            </a:r>
            <a:r>
              <a:rPr lang="en-US" dirty="0" smtClean="0"/>
              <a:t> Paragraph</a:t>
            </a:r>
            <a:endParaRPr lang="en-US" dirty="0"/>
          </a:p>
        </p:txBody>
      </p:sp>
      <p:sp>
        <p:nvSpPr>
          <p:cNvPr id="3" name="Content Placeholder 2"/>
          <p:cNvSpPr>
            <a:spLocks noGrp="1"/>
          </p:cNvSpPr>
          <p:nvPr>
            <p:ph idx="1"/>
          </p:nvPr>
        </p:nvSpPr>
        <p:spPr>
          <a:xfrm>
            <a:off x="457200" y="1066800"/>
            <a:ext cx="8229600" cy="5059363"/>
          </a:xfrm>
        </p:spPr>
        <p:txBody>
          <a:bodyPr/>
          <a:lstStyle/>
          <a:p>
            <a:pPr marL="0" indent="0">
              <a:buNone/>
            </a:pPr>
            <a:r>
              <a:rPr lang="en-US" dirty="0" smtClean="0"/>
              <a:t>	Further </a:t>
            </a:r>
            <a:r>
              <a:rPr lang="en-US" dirty="0"/>
              <a:t>more, the United States was unjustified </a:t>
            </a:r>
            <a:r>
              <a:rPr lang="en-US" dirty="0" smtClean="0"/>
              <a:t>in </a:t>
            </a:r>
            <a:r>
              <a:rPr lang="en-US" dirty="0"/>
              <a:t>going to war with Mexico because the U.S disobeyed Mexico’s slavery laws. The United States began to cross the Sabine River with their slaves, in defiance of the Mexican ordinance of freedom (Doc D). Although the United States knew that Mexico had a strict law on no slaves, the U.S did it any ways and that was not right or fair for Mexico.</a:t>
            </a:r>
          </a:p>
        </p:txBody>
      </p:sp>
    </p:spTree>
    <p:extLst>
      <p:ext uri="{BB962C8B-B14F-4D97-AF65-F5344CB8AC3E}">
        <p14:creationId xmlns:p14="http://schemas.microsoft.com/office/powerpoint/2010/main" val="2680297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962400" cy="792162"/>
          </a:xfrm>
          <a:solidFill>
            <a:schemeClr val="accent6">
              <a:lumMod val="40000"/>
              <a:lumOff val="60000"/>
            </a:schemeClr>
          </a:solidFill>
        </p:spPr>
        <p:txBody>
          <a:bodyPr/>
          <a:lstStyle/>
          <a:p>
            <a:r>
              <a:rPr lang="en-US" dirty="0" smtClean="0"/>
              <a:t>Conclusion</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marL="0" indent="0">
              <a:buNone/>
            </a:pPr>
            <a:r>
              <a:rPr lang="en-US" dirty="0" smtClean="0"/>
              <a:t>	In </a:t>
            </a:r>
            <a:r>
              <a:rPr lang="en-US" dirty="0"/>
              <a:t>conclusion, the United states was unjustified </a:t>
            </a:r>
            <a:r>
              <a:rPr lang="en-US" dirty="0" smtClean="0"/>
              <a:t>in </a:t>
            </a:r>
            <a:r>
              <a:rPr lang="en-US" dirty="0"/>
              <a:t>going to war with Mexico because </a:t>
            </a:r>
            <a:r>
              <a:rPr lang="en-US" dirty="0" smtClean="0"/>
              <a:t> </a:t>
            </a:r>
            <a:r>
              <a:rPr lang="en-US" dirty="0"/>
              <a:t>the United states broke Mexico’s laws, took land, and went up to the </a:t>
            </a:r>
            <a:r>
              <a:rPr lang="en-US" dirty="0" smtClean="0"/>
              <a:t>border of Mexico</a:t>
            </a:r>
            <a:r>
              <a:rPr lang="en-US" dirty="0"/>
              <a:t>. </a:t>
            </a:r>
            <a:endParaRPr lang="en-US" dirty="0" smtClean="0"/>
          </a:p>
          <a:p>
            <a:pPr marL="0" indent="0">
              <a:buNone/>
            </a:pPr>
            <a:r>
              <a:rPr lang="en-US" b="1" dirty="0" smtClean="0">
                <a:solidFill>
                  <a:srgbClr val="0070C0"/>
                </a:solidFill>
              </a:rPr>
              <a:t>Although Mexico did murder 350 Americans in Texas and that angered the American settlers</a:t>
            </a:r>
            <a:r>
              <a:rPr lang="en-US" b="1" dirty="0" smtClean="0"/>
              <a:t>,</a:t>
            </a:r>
          </a:p>
          <a:p>
            <a:pPr marL="0" indent="0">
              <a:buNone/>
            </a:pPr>
            <a:r>
              <a:rPr lang="en-US" b="1" dirty="0" smtClean="0"/>
              <a:t> </a:t>
            </a:r>
            <a:r>
              <a:rPr lang="en-US" b="1" dirty="0" smtClean="0">
                <a:solidFill>
                  <a:srgbClr val="7030A0"/>
                </a:solidFill>
              </a:rPr>
              <a:t>this event was not enough reason to take land from another country.</a:t>
            </a:r>
            <a:r>
              <a:rPr lang="en-US" dirty="0" smtClean="0">
                <a:solidFill>
                  <a:srgbClr val="7030A0"/>
                </a:solidFill>
              </a:rPr>
              <a:t> </a:t>
            </a:r>
          </a:p>
          <a:p>
            <a:pPr marL="0" indent="0">
              <a:buNone/>
            </a:pPr>
            <a:r>
              <a:rPr lang="en-US" b="1" dirty="0" smtClean="0">
                <a:solidFill>
                  <a:schemeClr val="accent3">
                    <a:lumMod val="50000"/>
                  </a:schemeClr>
                </a:solidFill>
              </a:rPr>
              <a:t>The history of this event is important to this day because the United States and Mexico still border each other and have to work together to solve problems without going to war.</a:t>
            </a:r>
            <a:endParaRPr lang="en-US" b="1" dirty="0">
              <a:solidFill>
                <a:schemeClr val="accent3">
                  <a:lumMod val="50000"/>
                </a:schemeClr>
              </a:solidFill>
            </a:endParaRPr>
          </a:p>
        </p:txBody>
      </p:sp>
      <p:sp>
        <p:nvSpPr>
          <p:cNvPr id="5" name="Rectangle 4"/>
          <p:cNvSpPr/>
          <p:nvPr/>
        </p:nvSpPr>
        <p:spPr>
          <a:xfrm>
            <a:off x="381000" y="609600"/>
            <a:ext cx="2895600" cy="400110"/>
          </a:xfrm>
          <a:prstGeom prst="rect">
            <a:avLst/>
          </a:prstGeom>
        </p:spPr>
        <p:txBody>
          <a:bodyPr wrap="square">
            <a:spAutoFit/>
          </a:bodyPr>
          <a:lstStyle/>
          <a:p>
            <a:r>
              <a:rPr lang="en-US" dirty="0"/>
              <a:t> </a:t>
            </a:r>
            <a:r>
              <a:rPr lang="en-US" sz="2000" b="1" dirty="0" smtClean="0">
                <a:solidFill>
                  <a:srgbClr val="FF0000"/>
                </a:solidFill>
              </a:rPr>
              <a:t>Restate the Thesis</a:t>
            </a:r>
            <a:endParaRPr lang="en-US" sz="2000" b="1" dirty="0">
              <a:solidFill>
                <a:srgbClr val="FF0000"/>
              </a:solidFill>
            </a:endParaRPr>
          </a:p>
        </p:txBody>
      </p:sp>
    </p:spTree>
    <p:extLst>
      <p:ext uri="{BB962C8B-B14F-4D97-AF65-F5344CB8AC3E}">
        <p14:creationId xmlns:p14="http://schemas.microsoft.com/office/powerpoint/2010/main" val="32824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101</Words>
  <Application>Microsoft Office PowerPoint</Application>
  <PresentationFormat>On-screen Show (4:3)</PresentationFormat>
  <Paragraphs>34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5 Paragraph Essay Review</vt:lpstr>
      <vt:lpstr>PowerPoint Presentation</vt:lpstr>
      <vt:lpstr>PowerPoint Presentation</vt:lpstr>
      <vt:lpstr>Introduction Paragraph</vt:lpstr>
      <vt:lpstr>1st Paragraph</vt:lpstr>
      <vt:lpstr>2nd Paragraph</vt:lpstr>
      <vt:lpstr>3rd Paragraph</vt:lpstr>
      <vt:lpstr>Conclusion</vt:lpstr>
    </vt:vector>
  </TitlesOfParts>
  <Company>Orchard View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Paragraph Essay Review</dc:title>
  <dc:creator>Brian Andrews</dc:creator>
  <cp:lastModifiedBy>Brian Andrews</cp:lastModifiedBy>
  <cp:revision>8</cp:revision>
  <dcterms:created xsi:type="dcterms:W3CDTF">2013-03-11T11:47:41Z</dcterms:created>
  <dcterms:modified xsi:type="dcterms:W3CDTF">2013-03-11T16:23:26Z</dcterms:modified>
</cp:coreProperties>
</file>